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>
        <p:scale>
          <a:sx n="60" d="100"/>
          <a:sy n="60" d="100"/>
        </p:scale>
        <p:origin x="36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97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1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8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8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9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7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0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0033-AF5A-4495-89C7-38AD9BE29491}" type="datetimeFigureOut">
              <a:rPr lang="ru-RU" smtClean="0"/>
              <a:t>04.09.2016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F26A-B281-464C-8EBE-1BF228B3F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Эналаприл</a:t>
            </a:r>
            <a:r>
              <a:rPr lang="ru-RU" sz="2800" dirty="0"/>
              <a:t> Плюс </a:t>
            </a:r>
            <a:r>
              <a:rPr lang="ru-RU" sz="2800" dirty="0" err="1"/>
              <a:t>Индапамид</a:t>
            </a:r>
            <a:r>
              <a:rPr lang="ru-RU" sz="2800" dirty="0"/>
              <a:t> в лечении стабильной</a:t>
            </a:r>
            <a:br>
              <a:rPr lang="ru-RU" sz="2800" dirty="0"/>
            </a:br>
            <a:r>
              <a:rPr lang="ru-RU" sz="2800" dirty="0"/>
              <a:t>артериальной Гипертонии: оценка эффективности</a:t>
            </a:r>
            <a:br>
              <a:rPr lang="ru-RU" sz="2800" dirty="0"/>
            </a:br>
            <a:r>
              <a:rPr lang="ru-RU" sz="2800" dirty="0"/>
              <a:t>и безопасности </a:t>
            </a:r>
            <a:r>
              <a:rPr lang="ru-RU" sz="2800" dirty="0" err="1"/>
              <a:t>РАциональной</a:t>
            </a:r>
            <a:r>
              <a:rPr lang="ru-RU" sz="2800" dirty="0"/>
              <a:t> комбинированной</a:t>
            </a:r>
            <a:br>
              <a:rPr lang="ru-RU" sz="2800" dirty="0"/>
            </a:br>
            <a:r>
              <a:rPr lang="ru-RU" sz="2800" dirty="0"/>
              <a:t>Фармакотерапии (ЭПИГРАФ).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2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Схема проведения исследования ЭПИГРАФ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" r="8148" b="6515"/>
          <a:stretch/>
        </p:blipFill>
        <p:spPr>
          <a:xfrm>
            <a:off x="2397116" y="1381591"/>
            <a:ext cx="6632583" cy="511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0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Основные результаты исследования ЭПИГРАФ.</a:t>
            </a:r>
            <a:br>
              <a:rPr lang="ru-RU" sz="2800" b="1" dirty="0"/>
            </a:br>
            <a:r>
              <a:rPr lang="ru-RU" sz="2800" b="1" dirty="0"/>
              <a:t>Эффективность и безопасность комбинации </a:t>
            </a:r>
            <a:r>
              <a:rPr lang="ru-RU" sz="2800" b="1" dirty="0" err="1"/>
              <a:t>эналаприла</a:t>
            </a:r>
            <a:br>
              <a:rPr lang="ru-RU" sz="2800" b="1" dirty="0"/>
            </a:br>
            <a:r>
              <a:rPr lang="ru-RU" sz="2800" b="1" dirty="0"/>
              <a:t>с </a:t>
            </a:r>
            <a:r>
              <a:rPr lang="ru-RU" sz="2800" b="1" dirty="0" err="1"/>
              <a:t>индапамидом</a:t>
            </a:r>
            <a:r>
              <a:rPr lang="ru-RU" sz="2800" b="1" dirty="0"/>
              <a:t> у больных со стабильной АГ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2"/>
          <a:stretch/>
        </p:blipFill>
        <p:spPr>
          <a:xfrm>
            <a:off x="2641600" y="2135331"/>
            <a:ext cx="6400800" cy="418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7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9950" cy="1325563"/>
          </a:xfrm>
        </p:spPr>
        <p:txBody>
          <a:bodyPr>
            <a:normAutofit/>
          </a:bodyPr>
          <a:lstStyle/>
          <a:p>
            <a:r>
              <a:rPr lang="ru-RU" sz="2800" b="1" dirty="0"/>
              <a:t>Эффективность лечения</a:t>
            </a:r>
            <a:br>
              <a:rPr lang="ru-RU" sz="2800" b="1" dirty="0"/>
            </a:br>
            <a:r>
              <a:rPr lang="ru-RU" sz="2800" b="1" dirty="0"/>
              <a:t>мужчин и женщин с АГ комбинацией </a:t>
            </a:r>
            <a:r>
              <a:rPr lang="ru-RU" sz="2800" b="1" dirty="0" err="1"/>
              <a:t>иАПФ</a:t>
            </a:r>
            <a:r>
              <a:rPr lang="ru-RU" sz="2800" b="1" dirty="0"/>
              <a:t> </a:t>
            </a:r>
            <a:r>
              <a:rPr lang="ru-RU" sz="2800" b="1" dirty="0" err="1"/>
              <a:t>эналаприла</a:t>
            </a:r>
            <a:r>
              <a:rPr lang="ru-RU" sz="2800" b="1" dirty="0"/>
              <a:t> </a:t>
            </a:r>
            <a:br>
              <a:rPr lang="ru-RU" sz="2800" b="1" dirty="0"/>
            </a:br>
            <a:r>
              <a:rPr lang="ru-RU" sz="2800" b="1" dirty="0"/>
              <a:t>и </a:t>
            </a:r>
            <a:r>
              <a:rPr lang="ru-RU" sz="2800" b="1" dirty="0" err="1"/>
              <a:t>тиазидоподобного</a:t>
            </a:r>
            <a:r>
              <a:rPr lang="ru-RU" sz="2800" b="1" dirty="0"/>
              <a:t> диуретика </a:t>
            </a:r>
            <a:r>
              <a:rPr lang="ru-RU" sz="2800" b="1" dirty="0" err="1"/>
              <a:t>индапамида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0"/>
          <a:stretch/>
        </p:blipFill>
        <p:spPr>
          <a:xfrm>
            <a:off x="2051050" y="1905001"/>
            <a:ext cx="7660332" cy="469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4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Характеристика больных с первичной и вторичной</a:t>
            </a:r>
            <a:br>
              <a:rPr lang="ru-RU" sz="3200" b="1" dirty="0"/>
            </a:br>
            <a:r>
              <a:rPr lang="ru-RU" sz="3200" b="1" dirty="0"/>
              <a:t>АГ и результаты их лечения в исследовании ЭПИГРАФ</a:t>
            </a:r>
            <a:br>
              <a:rPr lang="ru-RU" sz="3200" b="1" dirty="0"/>
            </a:b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40949"/>
            <a:ext cx="8794750" cy="482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3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Основные результаты исследования ЭПИГРАФ</a:t>
            </a:r>
            <a:br>
              <a:rPr lang="ru-RU" sz="2800" b="1" dirty="0"/>
            </a:br>
            <a:r>
              <a:rPr lang="ru-RU" sz="2800" b="1" dirty="0"/>
              <a:t>Эффективность и безопасность комбинации </a:t>
            </a:r>
            <a:r>
              <a:rPr lang="ru-RU" sz="2800" b="1" dirty="0" err="1"/>
              <a:t>эналаприла</a:t>
            </a:r>
            <a:br>
              <a:rPr lang="ru-RU" sz="2800" b="1" dirty="0"/>
            </a:br>
            <a:r>
              <a:rPr lang="ru-RU" sz="2800" b="1" dirty="0"/>
              <a:t>с </a:t>
            </a:r>
            <a:r>
              <a:rPr lang="ru-RU" sz="2800" b="1" dirty="0" err="1"/>
              <a:t>индапамидом</a:t>
            </a:r>
            <a:r>
              <a:rPr lang="ru-RU" sz="2800" b="1" dirty="0"/>
              <a:t> у больных c различными степенями АГ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4" t="2050" r="2682" b="23504"/>
          <a:stretch/>
        </p:blipFill>
        <p:spPr>
          <a:xfrm>
            <a:off x="1960174" y="2089150"/>
            <a:ext cx="7431476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55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Эналаприл Плюс Индапамид в лечении стабильной артериальной Гипертонии: оценка эффективности и безопасности РАциональной комбинированной Фармакотерапии (ЭПИГРАФ).</vt:lpstr>
      <vt:lpstr>Схема проведения исследования ЭПИГРАФ</vt:lpstr>
      <vt:lpstr>Основные результаты исследования ЭПИГРАФ. Эффективность и безопасность комбинации эналаприла с индапамидом у больных со стабильной АГ</vt:lpstr>
      <vt:lpstr>Эффективность лечения мужчин и женщин с АГ комбинацией иАПФ эналаприла  и тиазидоподобного диуретика индапамида</vt:lpstr>
      <vt:lpstr>Характеристика больных с первичной и вторичной АГ и результаты их лечения в исследовании ЭПИГРАФ </vt:lpstr>
      <vt:lpstr>Основные результаты исследования ЭПИГРАФ Эффективность и безопасность комбинации эналаприла с индапамидом у больных c различными степенями АГ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Эналаприл Плюс Индапамид в лечении стабильной артериальной Гипертонии: оценка эффективности и безопасности РАциональной комбинированной Фармакотерапии (ЭПИГРАФ).</dc:title>
  <dc:creator>Юлия Беграмбекова</dc:creator>
  <cp:lastModifiedBy>Юлия Беграмбекова</cp:lastModifiedBy>
  <cp:revision>4</cp:revision>
  <dcterms:created xsi:type="dcterms:W3CDTF">2016-09-04T03:12:02Z</dcterms:created>
  <dcterms:modified xsi:type="dcterms:W3CDTF">2016-09-04T03:31:47Z</dcterms:modified>
</cp:coreProperties>
</file>